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78" r:id="rId2"/>
    <p:sldId id="279" r:id="rId3"/>
    <p:sldId id="281" r:id="rId4"/>
    <p:sldId id="280" r:id="rId5"/>
    <p:sldId id="282" r:id="rId6"/>
    <p:sldId id="283" r:id="rId7"/>
    <p:sldId id="284" r:id="rId8"/>
    <p:sldId id="286" r:id="rId9"/>
    <p:sldId id="287" r:id="rId10"/>
    <p:sldId id="289" r:id="rId11"/>
    <p:sldId id="290" r:id="rId12"/>
    <p:sldId id="285" r:id="rId13"/>
    <p:sldId id="291" r:id="rId14"/>
    <p:sldId id="292" r:id="rId15"/>
    <p:sldId id="293" r:id="rId16"/>
    <p:sldId id="294" r:id="rId17"/>
    <p:sldId id="295" r:id="rId18"/>
    <p:sldId id="296" r:id="rId19"/>
    <p:sldId id="297" r:id="rId20"/>
    <p:sldId id="298" r:id="rId21"/>
    <p:sldId id="299" r:id="rId22"/>
    <p:sldId id="301" r:id="rId23"/>
    <p:sldId id="300" r:id="rId24"/>
    <p:sldId id="302" r:id="rId25"/>
    <p:sldId id="303" r:id="rId2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5C12"/>
    <a:srgbClr val="FF33CC"/>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7" autoAdjust="0"/>
    <p:restoredTop sz="94660"/>
  </p:normalViewPr>
  <p:slideViewPr>
    <p:cSldViewPr snapToGrid="0">
      <p:cViewPr varScale="1">
        <p:scale>
          <a:sx n="123" d="100"/>
          <a:sy n="123" d="100"/>
        </p:scale>
        <p:origin x="2587" y="101"/>
      </p:cViewPr>
      <p:guideLst/>
    </p:cSldViewPr>
  </p:slideViewPr>
  <p:notesTextViewPr>
    <p:cViewPr>
      <p:scale>
        <a:sx n="1" d="1"/>
        <a:sy n="1" d="1"/>
      </p:scale>
      <p:origin x="0" y="0"/>
    </p:cViewPr>
  </p:notesTextViewPr>
  <p:notesViewPr>
    <p:cSldViewPr snapToGrid="0">
      <p:cViewPr varScale="1">
        <p:scale>
          <a:sx n="92" d="100"/>
          <a:sy n="92" d="100"/>
        </p:scale>
        <p:origin x="611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BA3EDA6-54F7-4769-8761-C01CAD666ADA}" type="datetimeFigureOut">
              <a:rPr lang="en-US" smtClean="0"/>
              <a:t>12/27/2016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C2E2702-5A97-4497-8E5F-D537B0404E41}" type="slidenum">
              <a:rPr lang="en-US" smtClean="0"/>
              <a:t>‹#›</a:t>
            </a:fld>
            <a:endParaRPr lang="en-US"/>
          </a:p>
        </p:txBody>
      </p:sp>
    </p:spTree>
    <p:extLst>
      <p:ext uri="{BB962C8B-B14F-4D97-AF65-F5344CB8AC3E}">
        <p14:creationId xmlns:p14="http://schemas.microsoft.com/office/powerpoint/2010/main" val="1121863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6F225CC-3F18-45C2-9C70-7624EA50BB00}" type="datetimeFigureOut">
              <a:rPr lang="en-US" smtClean="0"/>
              <a:t>12/27/2016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D9F1ECD-5C98-4F58-86EB-1922DB77FBA9}" type="slidenum">
              <a:rPr lang="en-US" smtClean="0"/>
              <a:t>‹#›</a:t>
            </a:fld>
            <a:endParaRPr lang="en-US"/>
          </a:p>
        </p:txBody>
      </p:sp>
    </p:spTree>
    <p:extLst>
      <p:ext uri="{BB962C8B-B14F-4D97-AF65-F5344CB8AC3E}">
        <p14:creationId xmlns:p14="http://schemas.microsoft.com/office/powerpoint/2010/main" val="305123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AAB2BAD-4659-4C5A-ACE2-842BA72B3C93}" type="datetime1">
              <a:rPr lang="en-US" smtClean="0"/>
              <a:t>12/27/2016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12226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5B868E8-AB59-4E12-9411-24F4AB655DF5}" type="datetime1">
              <a:rPr lang="en-US" smtClean="0"/>
              <a:t>12/27/2016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379318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58AF6D0-8515-460E-B16E-D4B37C4B1482}" type="datetime1">
              <a:rPr lang="en-US" smtClean="0"/>
              <a:t>12/27/2016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41392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9E5D99-032E-4CE9-AF89-2194A41EDD92}" type="datetime1">
              <a:rPr lang="en-US" smtClean="0"/>
              <a:t>12/27/2016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571227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1A820D5-8B72-4DD0-9032-8988469075E4}" type="datetime1">
              <a:rPr lang="en-US" smtClean="0"/>
              <a:t>12/27/2016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543039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1B458F2-C28F-4357-8105-0362C27CAFD4}" type="datetime1">
              <a:rPr lang="en-US" smtClean="0"/>
              <a:t>12/27/2016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975738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BABE1B1-821E-42FE-9DB9-0DF69F93503F}" type="datetime1">
              <a:rPr lang="en-US" smtClean="0"/>
              <a:t>12/27/2016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602296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5B0D320-5EB5-4ABD-B018-65ACC823471F}" type="datetime1">
              <a:rPr lang="en-US" smtClean="0"/>
              <a:t>12/27/2016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80541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3" name="Rectangle 12"/>
          <p:cNvSpPr/>
          <p:nvPr userDrawn="1"/>
        </p:nvSpPr>
        <p:spPr bwMode="gray">
          <a:xfrm>
            <a:off x="0" y="6629400"/>
            <a:ext cx="9144000" cy="2286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400" b="1" i="0" u="none" strike="noStrike" kern="0" cap="none" spc="0" normalizeH="0" baseline="0" noProof="0" dirty="0" smtClean="0">
              <a:ln>
                <a:noFill/>
              </a:ln>
              <a:solidFill>
                <a:srgbClr val="FFFFFF"/>
              </a:solidFill>
              <a:effectLst/>
              <a:uLnTx/>
              <a:uFillTx/>
              <a:latin typeface="Segoe UI"/>
            </a:endParaRPr>
          </a:p>
        </p:txBody>
      </p:sp>
      <p:sp>
        <p:nvSpPr>
          <p:cNvPr id="14" name="Rectangle 13"/>
          <p:cNvSpPr>
            <a:spLocks noChangeArrowheads="1"/>
          </p:cNvSpPr>
          <p:nvPr userDrawn="1"/>
        </p:nvSpPr>
        <p:spPr bwMode="gray">
          <a:xfrm>
            <a:off x="11963400" y="6629400"/>
            <a:ext cx="228600" cy="228600"/>
          </a:xfrm>
          <a:prstGeom prst="rect">
            <a:avLst/>
          </a:prstGeom>
          <a:solidFill>
            <a:srgbClr val="6DB33F"/>
          </a:solidFill>
          <a:ln w="9525">
            <a:noFill/>
            <a:miter lim="800000"/>
            <a:headEnd/>
            <a:tailEnd/>
          </a:ln>
        </p:spPr>
        <p:txBody>
          <a:bodyPr wrap="none" lIns="0" tIns="0" rIns="0" bIns="0" anchor="ctr">
            <a:noAutofit/>
          </a:bodyPr>
          <a:lstStyle>
            <a:lvl1pPr algn="ctr">
              <a:defRPr sz="800" smtClean="0">
                <a:solidFill>
                  <a:schemeClr val="bg1"/>
                </a:solidFill>
              </a:defRPr>
            </a:lvl1pPr>
          </a:lstStyle>
          <a:p>
            <a:pPr marL="0" marR="0" lvl="0" indent="0" algn="ctr" defTabSz="914400" eaLnBrk="1" fontAlgn="base" latinLnBrk="0" hangingPunct="1">
              <a:lnSpc>
                <a:spcPct val="100000"/>
              </a:lnSpc>
              <a:spcBef>
                <a:spcPct val="0"/>
              </a:spcBef>
              <a:spcAft>
                <a:spcPct val="0"/>
              </a:spcAft>
              <a:buClrTx/>
              <a:buSzTx/>
              <a:buFontTx/>
              <a:buNone/>
              <a:tabLst/>
              <a:defRPr/>
            </a:pPr>
            <a:fld id="{593FFBAC-00C3-4A79-B7D1-B983326C0614}" type="slidenum">
              <a:rPr kumimoji="0" lang="en-US" sz="800" b="0" i="0" u="none" strike="noStrike" kern="0" cap="none" spc="0" normalizeH="0" baseline="0" noProof="0" smtClean="0">
                <a:ln>
                  <a:noFill/>
                </a:ln>
                <a:solidFill>
                  <a:srgbClr val="FFFFFF"/>
                </a:solidFill>
                <a:effectLst/>
                <a:uLnTx/>
                <a:uFillTx/>
                <a:latin typeface="Segoe UI"/>
                <a:cs typeface="Arial" charset="0"/>
              </a:rPr>
              <a:t>‹#›</a:t>
            </a:fld>
            <a:endParaRPr kumimoji="0" lang="en-US" sz="800" b="0" i="0" u="none" strike="noStrike" kern="0" cap="none" spc="0" normalizeH="0" baseline="0" noProof="0" dirty="0">
              <a:ln>
                <a:noFill/>
              </a:ln>
              <a:solidFill>
                <a:srgbClr val="FFFFFF"/>
              </a:solidFill>
              <a:effectLst/>
              <a:uLnTx/>
              <a:uFillTx/>
              <a:latin typeface="Segoe UI"/>
              <a:cs typeface="Arial" charset="0"/>
            </a:endParaRPr>
          </a:p>
        </p:txBody>
      </p:sp>
      <p:pic>
        <p:nvPicPr>
          <p:cNvPr id="15" name="Picture 6" descr="LRW - large"/>
          <p:cNvPicPr>
            <a:picLocks noChangeAspect="1" noChangeArrowheads="1"/>
          </p:cNvPicPr>
          <p:nvPr userDrawn="1">
            <p:custDataLst>
              <p:tags r:id="rId1"/>
            </p:custDataLst>
          </p:nvPr>
        </p:nvPicPr>
        <p:blipFill>
          <a:blip r:embed="rId4" cstate="print"/>
          <a:stretch>
            <a:fillRect/>
          </a:stretch>
        </p:blipFill>
        <p:spPr bwMode="gray">
          <a:xfrm>
            <a:off x="32557" y="6665976"/>
            <a:ext cx="397256" cy="155448"/>
          </a:xfrm>
          <a:prstGeom prst="rect">
            <a:avLst/>
          </a:prstGeom>
          <a:noFill/>
          <a:ln w="9525">
            <a:noFill/>
            <a:miter lim="800000"/>
            <a:headEnd/>
            <a:tailEnd/>
          </a:ln>
        </p:spPr>
      </p:pic>
      <p:sp>
        <p:nvSpPr>
          <p:cNvPr id="16" name="TextBox 15"/>
          <p:cNvSpPr txBox="1"/>
          <p:nvPr userDrawn="1"/>
        </p:nvSpPr>
        <p:spPr bwMode="gray">
          <a:xfrm>
            <a:off x="2108671" y="6653880"/>
            <a:ext cx="1404231"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lumMod val="75000"/>
                  </a:srgbClr>
                </a:solidFill>
                <a:effectLst/>
                <a:uLnTx/>
                <a:uFillTx/>
                <a:latin typeface="Segoe UI"/>
              </a:rPr>
              <a:t>© 2016 Lieberman Research Worldwide.  </a:t>
            </a:r>
            <a:br>
              <a:rPr kumimoji="0" lang="en-US" sz="600" b="0" i="0" u="none" strike="noStrike" kern="0" cap="none" spc="0" normalizeH="0" baseline="0" noProof="0" dirty="0" smtClean="0">
                <a:ln>
                  <a:noFill/>
                </a:ln>
                <a:solidFill>
                  <a:srgbClr val="FFFFFF">
                    <a:lumMod val="75000"/>
                  </a:srgbClr>
                </a:solidFill>
                <a:effectLst/>
                <a:uLnTx/>
                <a:uFillTx/>
                <a:latin typeface="Segoe UI"/>
              </a:rPr>
            </a:br>
            <a:r>
              <a:rPr kumimoji="0" lang="en-US" sz="600" b="0" i="0" u="none" strike="noStrike" kern="0" cap="none" spc="0" normalizeH="0" baseline="0" noProof="0" dirty="0" smtClean="0">
                <a:ln>
                  <a:noFill/>
                </a:ln>
                <a:solidFill>
                  <a:srgbClr val="FFFFFF">
                    <a:lumMod val="75000"/>
                  </a:srgbClr>
                </a:solidFill>
                <a:effectLst/>
                <a:uLnTx/>
                <a:uFillTx/>
                <a:latin typeface="Segoe UI"/>
              </a:rPr>
              <a:t>All rights reserved. CONFIDENTIAL.</a:t>
            </a:r>
          </a:p>
        </p:txBody>
      </p:sp>
      <p:pic>
        <p:nvPicPr>
          <p:cNvPr id="17" name="Picture 16" descr="TurningInsightIntoImpactRegistered.png"/>
          <p:cNvPicPr>
            <a:picLocks noChangeAspect="1"/>
          </p:cNvPicPr>
          <p:nvPr userDrawn="1">
            <p:custDataLst>
              <p:tags r:id="rId2"/>
            </p:custDataLst>
          </p:nvPr>
        </p:nvPicPr>
        <p:blipFill>
          <a:blip r:embed="rId5" cstate="print">
            <a:lum bright="73000"/>
          </a:blip>
          <a:stretch>
            <a:fillRect/>
          </a:stretch>
        </p:blipFill>
        <p:spPr bwMode="gray">
          <a:xfrm>
            <a:off x="471088" y="6676088"/>
            <a:ext cx="1560790" cy="135222"/>
          </a:xfrm>
          <a:prstGeom prst="rect">
            <a:avLst/>
          </a:prstGeom>
        </p:spPr>
      </p:pic>
      <p:cxnSp>
        <p:nvCxnSpPr>
          <p:cNvPr id="18" name="Straight Connector 17"/>
          <p:cNvCxnSpPr/>
          <p:nvPr userDrawn="1"/>
        </p:nvCxnSpPr>
        <p:spPr bwMode="gray">
          <a:xfrm flipH="1">
            <a:off x="0" y="6629400"/>
            <a:ext cx="12192000" cy="0"/>
          </a:xfrm>
          <a:prstGeom prst="line">
            <a:avLst/>
          </a:prstGeom>
          <a:solidFill>
            <a:srgbClr val="2B7A7A"/>
          </a:solidFill>
          <a:ln w="6350" cap="flat" cmpd="sng" algn="ctr">
            <a:solidFill>
              <a:srgbClr val="6DB33F"/>
            </a:solidFill>
            <a:prstDash val="sysDot"/>
            <a:round/>
            <a:headEnd type="none" w="med" len="med"/>
            <a:tailEnd type="none" w="med" len="med"/>
          </a:ln>
          <a:effectLst/>
        </p:spPr>
      </p:cxnSp>
    </p:spTree>
    <p:extLst>
      <p:ext uri="{BB962C8B-B14F-4D97-AF65-F5344CB8AC3E}">
        <p14:creationId xmlns:p14="http://schemas.microsoft.com/office/powerpoint/2010/main" val="22412126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D3D53AB-ADBE-4F44-A90D-36418FCDBC78}" type="datetime1">
              <a:rPr lang="en-US" smtClean="0"/>
              <a:t>12/27/2016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4110996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0CCBE68-3DEE-4E4F-811C-7A4CF1E5631C}" type="datetime1">
              <a:rPr lang="en-US" smtClean="0"/>
              <a:t>12/27/2016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171878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userDrawn="1"/>
        </p:nvSpPr>
        <p:spPr bwMode="gray">
          <a:xfrm>
            <a:off x="0" y="6629400"/>
            <a:ext cx="9144000" cy="2286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400" b="1" i="0" u="none" strike="noStrike" kern="0" cap="none" spc="0" normalizeH="0" baseline="0" noProof="0" dirty="0" smtClean="0">
              <a:ln>
                <a:noFill/>
              </a:ln>
              <a:solidFill>
                <a:srgbClr val="FFFFFF"/>
              </a:solidFill>
              <a:effectLst/>
              <a:uLnTx/>
              <a:uFillTx/>
              <a:latin typeface="Segoe UI"/>
            </a:endParaRPr>
          </a:p>
        </p:txBody>
      </p:sp>
      <p:sp>
        <p:nvSpPr>
          <p:cNvPr id="9" name="Rectangle 8"/>
          <p:cNvSpPr>
            <a:spLocks noChangeArrowheads="1"/>
          </p:cNvSpPr>
          <p:nvPr userDrawn="1"/>
        </p:nvSpPr>
        <p:spPr bwMode="gray">
          <a:xfrm>
            <a:off x="11963400" y="6629400"/>
            <a:ext cx="228600" cy="228600"/>
          </a:xfrm>
          <a:prstGeom prst="rect">
            <a:avLst/>
          </a:prstGeom>
          <a:solidFill>
            <a:srgbClr val="6DB33F"/>
          </a:solidFill>
          <a:ln w="9525">
            <a:noFill/>
            <a:miter lim="800000"/>
            <a:headEnd/>
            <a:tailEnd/>
          </a:ln>
        </p:spPr>
        <p:txBody>
          <a:bodyPr wrap="none" lIns="0" tIns="0" rIns="0" bIns="0" anchor="ctr">
            <a:noAutofit/>
          </a:bodyPr>
          <a:lstStyle>
            <a:lvl1pPr algn="ctr">
              <a:defRPr sz="800" smtClean="0">
                <a:solidFill>
                  <a:schemeClr val="bg1"/>
                </a:solidFill>
              </a:defRPr>
            </a:lvl1pPr>
          </a:lstStyle>
          <a:p>
            <a:pPr marL="0" marR="0" lvl="0" indent="0" algn="ctr" defTabSz="914400" eaLnBrk="1" fontAlgn="base" latinLnBrk="0" hangingPunct="1">
              <a:lnSpc>
                <a:spcPct val="100000"/>
              </a:lnSpc>
              <a:spcBef>
                <a:spcPct val="0"/>
              </a:spcBef>
              <a:spcAft>
                <a:spcPct val="0"/>
              </a:spcAft>
              <a:buClrTx/>
              <a:buSzTx/>
              <a:buFontTx/>
              <a:buNone/>
              <a:tabLst/>
              <a:defRPr/>
            </a:pPr>
            <a:fld id="{7BF80CF9-DE5D-4998-ABA9-8AD774492675}" type="slidenum">
              <a:rPr kumimoji="0" lang="en-US" sz="800" b="0" i="0" u="none" strike="noStrike" kern="0" cap="none" spc="0" normalizeH="0" baseline="0" noProof="0" smtClean="0">
                <a:ln>
                  <a:noFill/>
                </a:ln>
                <a:solidFill>
                  <a:srgbClr val="FFFFFF"/>
                </a:solidFill>
                <a:effectLst/>
                <a:uLnTx/>
                <a:uFillTx/>
                <a:latin typeface="Segoe UI"/>
                <a:cs typeface="Arial" charset="0"/>
              </a:rPr>
              <a:t>‹#›</a:t>
            </a:fld>
            <a:endParaRPr kumimoji="0" lang="en-US" sz="800" b="0" i="0" u="none" strike="noStrike" kern="0" cap="none" spc="0" normalizeH="0" baseline="0" noProof="0" dirty="0">
              <a:ln>
                <a:noFill/>
              </a:ln>
              <a:solidFill>
                <a:srgbClr val="FFFFFF"/>
              </a:solidFill>
              <a:effectLst/>
              <a:uLnTx/>
              <a:uFillTx/>
              <a:latin typeface="Segoe UI"/>
              <a:cs typeface="Arial" charset="0"/>
            </a:endParaRPr>
          </a:p>
        </p:txBody>
      </p:sp>
      <p:pic>
        <p:nvPicPr>
          <p:cNvPr id="10" name="Picture 6" descr="LRW - large"/>
          <p:cNvPicPr>
            <a:picLocks noChangeAspect="1" noChangeArrowheads="1"/>
          </p:cNvPicPr>
          <p:nvPr userDrawn="1">
            <p:custDataLst>
              <p:tags r:id="rId13"/>
            </p:custDataLst>
          </p:nvPr>
        </p:nvPicPr>
        <p:blipFill>
          <a:blip r:embed="rId15" cstate="print"/>
          <a:stretch>
            <a:fillRect/>
          </a:stretch>
        </p:blipFill>
        <p:spPr bwMode="gray">
          <a:xfrm>
            <a:off x="32557" y="6665976"/>
            <a:ext cx="397256" cy="155448"/>
          </a:xfrm>
          <a:prstGeom prst="rect">
            <a:avLst/>
          </a:prstGeom>
          <a:noFill/>
          <a:ln w="9525">
            <a:noFill/>
            <a:miter lim="800000"/>
            <a:headEnd/>
            <a:tailEnd/>
          </a:ln>
        </p:spPr>
      </p:pic>
      <p:sp>
        <p:nvSpPr>
          <p:cNvPr id="11" name="TextBox 10"/>
          <p:cNvSpPr txBox="1"/>
          <p:nvPr userDrawn="1"/>
        </p:nvSpPr>
        <p:spPr bwMode="gray">
          <a:xfrm>
            <a:off x="2108671" y="6653880"/>
            <a:ext cx="1404231"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lumMod val="75000"/>
                  </a:srgbClr>
                </a:solidFill>
                <a:effectLst/>
                <a:uLnTx/>
                <a:uFillTx/>
                <a:latin typeface="Segoe UI"/>
              </a:rPr>
              <a:t>© 2016 Lieberman Research Worldwide.  </a:t>
            </a:r>
            <a:br>
              <a:rPr kumimoji="0" lang="en-US" sz="600" b="0" i="0" u="none" strike="noStrike" kern="0" cap="none" spc="0" normalizeH="0" baseline="0" noProof="0" dirty="0" smtClean="0">
                <a:ln>
                  <a:noFill/>
                </a:ln>
                <a:solidFill>
                  <a:srgbClr val="FFFFFF">
                    <a:lumMod val="75000"/>
                  </a:srgbClr>
                </a:solidFill>
                <a:effectLst/>
                <a:uLnTx/>
                <a:uFillTx/>
                <a:latin typeface="Segoe UI"/>
              </a:rPr>
            </a:br>
            <a:r>
              <a:rPr kumimoji="0" lang="en-US" sz="600" b="0" i="0" u="none" strike="noStrike" kern="0" cap="none" spc="0" normalizeH="0" baseline="0" noProof="0" dirty="0" smtClean="0">
                <a:ln>
                  <a:noFill/>
                </a:ln>
                <a:solidFill>
                  <a:srgbClr val="FFFFFF">
                    <a:lumMod val="75000"/>
                  </a:srgbClr>
                </a:solidFill>
                <a:effectLst/>
                <a:uLnTx/>
                <a:uFillTx/>
                <a:latin typeface="Segoe UI"/>
              </a:rPr>
              <a:t>All rights reserved. CONFIDENTIAL.</a:t>
            </a:r>
          </a:p>
        </p:txBody>
      </p:sp>
      <p:pic>
        <p:nvPicPr>
          <p:cNvPr id="12" name="Picture 11" descr="TurningInsightIntoImpactRegistered.png"/>
          <p:cNvPicPr>
            <a:picLocks noChangeAspect="1"/>
          </p:cNvPicPr>
          <p:nvPr userDrawn="1">
            <p:custDataLst>
              <p:tags r:id="rId14"/>
            </p:custDataLst>
          </p:nvPr>
        </p:nvPicPr>
        <p:blipFill>
          <a:blip r:embed="rId16" cstate="print">
            <a:lum bright="73000"/>
          </a:blip>
          <a:stretch>
            <a:fillRect/>
          </a:stretch>
        </p:blipFill>
        <p:spPr bwMode="gray">
          <a:xfrm>
            <a:off x="471088" y="6676088"/>
            <a:ext cx="1560790" cy="135222"/>
          </a:xfrm>
          <a:prstGeom prst="rect">
            <a:avLst/>
          </a:prstGeom>
        </p:spPr>
      </p:pic>
      <p:cxnSp>
        <p:nvCxnSpPr>
          <p:cNvPr id="13" name="Straight Connector 12"/>
          <p:cNvCxnSpPr/>
          <p:nvPr userDrawn="1"/>
        </p:nvCxnSpPr>
        <p:spPr bwMode="gray">
          <a:xfrm flipH="1">
            <a:off x="0" y="6629400"/>
            <a:ext cx="12192000" cy="0"/>
          </a:xfrm>
          <a:prstGeom prst="line">
            <a:avLst/>
          </a:prstGeom>
          <a:solidFill>
            <a:srgbClr val="2B7A7A"/>
          </a:solidFill>
          <a:ln w="6350" cap="flat" cmpd="sng" algn="ctr">
            <a:solidFill>
              <a:srgbClr val="6DB33F"/>
            </a:solidFill>
            <a:prstDash val="sysDot"/>
            <a:round/>
            <a:headEnd type="none" w="med" len="med"/>
            <a:tailEnd type="none" w="med" len="med"/>
          </a:ln>
          <a:effectLst/>
        </p:spPr>
      </p:cxnSp>
    </p:spTree>
    <p:extLst>
      <p:ext uri="{BB962C8B-B14F-4D97-AF65-F5344CB8AC3E}">
        <p14:creationId xmlns:p14="http://schemas.microsoft.com/office/powerpoint/2010/main" val="721630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p:cNvSpPr txBox="1">
            <a:spLocks/>
          </p:cNvSpPr>
          <p:nvPr/>
        </p:nvSpPr>
        <p:spPr bwMode="gray">
          <a:xfrm>
            <a:off x="348280" y="1392185"/>
            <a:ext cx="5539336" cy="1046435"/>
          </a:xfrm>
          <a:prstGeom prst="rect">
            <a:avLst/>
          </a:prstGeom>
          <a:noFill/>
          <a:ln w="9525" algn="ctr">
            <a:noFill/>
            <a:miter lim="800000"/>
            <a:headEnd/>
            <a:tailEnd/>
          </a:ln>
        </p:spPr>
        <p:txBody>
          <a:bodyPr vert="horz" wrap="square" lIns="0" tIns="0" rIns="0" bIns="0" numCol="1" anchor="t" anchorCtr="0" compatLnSpc="1">
            <a:prstTxWarp prst="textNoShape">
              <a:avLst/>
            </a:prstTxWarp>
            <a:noAutofit/>
          </a:bodyPr>
          <a:lstStyle/>
          <a:p>
            <a:pPr lvl="0" eaLnBrk="0" fontAlgn="base" hangingPunct="0">
              <a:spcBef>
                <a:spcPct val="0"/>
              </a:spcBef>
              <a:spcAft>
                <a:spcPct val="0"/>
              </a:spcAft>
              <a:defRPr/>
            </a:pPr>
            <a:r>
              <a:rPr lang="en-US" sz="5500" b="1" kern="0" dirty="0" smtClean="0">
                <a:latin typeface="Segoe UI" panose="020B0502040204020203" pitchFamily="34" charset="0"/>
                <a:ea typeface="Segoe UI" panose="020B0502040204020203" pitchFamily="34" charset="0"/>
                <a:cs typeface="Segoe UI" panose="020B0502040204020203" pitchFamily="34" charset="0"/>
              </a:rPr>
              <a:t>Total Tabs Plus</a:t>
            </a:r>
          </a:p>
          <a:p>
            <a:pPr lvl="0" eaLnBrk="0" fontAlgn="base" hangingPunct="0">
              <a:spcBef>
                <a:spcPct val="0"/>
              </a:spcBef>
              <a:spcAft>
                <a:spcPct val="0"/>
              </a:spcAft>
              <a:defRPr/>
            </a:pPr>
            <a:r>
              <a:rPr lang="en-US" sz="3000" kern="0" dirty="0" smtClean="0">
                <a:latin typeface="Segoe UI" panose="020B0502040204020203" pitchFamily="34" charset="0"/>
                <a:ea typeface="Segoe UI" panose="020B0502040204020203" pitchFamily="34" charset="0"/>
                <a:cs typeface="Segoe UI" panose="020B0502040204020203" pitchFamily="34" charset="0"/>
              </a:rPr>
              <a:t>2016</a:t>
            </a:r>
            <a:endParaRPr kumimoji="0" lang="en-US" sz="3000" i="0" u="none" strike="noStrike" kern="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1814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Filtering</a:t>
            </a:r>
            <a:endParaRPr lang="en-US" dirty="0"/>
          </a:p>
        </p:txBody>
      </p:sp>
      <p:sp>
        <p:nvSpPr>
          <p:cNvPr id="3" name="Content Placeholder 2"/>
          <p:cNvSpPr>
            <a:spLocks noGrp="1"/>
          </p:cNvSpPr>
          <p:nvPr>
            <p:ph idx="1"/>
          </p:nvPr>
        </p:nvSpPr>
        <p:spPr/>
        <p:txBody>
          <a:bodyPr/>
          <a:lstStyle/>
          <a:p>
            <a:r>
              <a:rPr lang="en-US" dirty="0" smtClean="0"/>
              <a:t>After collapsing</a:t>
            </a:r>
            <a:endParaRPr lang="en-US" dirty="0"/>
          </a:p>
        </p:txBody>
      </p:sp>
      <p:pic>
        <p:nvPicPr>
          <p:cNvPr id="5" name="Picture 4"/>
          <p:cNvPicPr>
            <a:picLocks noChangeAspect="1"/>
          </p:cNvPicPr>
          <p:nvPr/>
        </p:nvPicPr>
        <p:blipFill>
          <a:blip r:embed="rId2"/>
          <a:stretch>
            <a:fillRect/>
          </a:stretch>
        </p:blipFill>
        <p:spPr>
          <a:xfrm>
            <a:off x="3462462" y="1677916"/>
            <a:ext cx="8531418" cy="4499047"/>
          </a:xfrm>
          <a:prstGeom prst="rect">
            <a:avLst/>
          </a:prstGeom>
        </p:spPr>
      </p:pic>
    </p:spTree>
    <p:extLst>
      <p:ext uri="{BB962C8B-B14F-4D97-AF65-F5344CB8AC3E}">
        <p14:creationId xmlns:p14="http://schemas.microsoft.com/office/powerpoint/2010/main" val="4204695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smtClean="0"/>
              <a:t>Filtering</a:t>
            </a:r>
            <a:endParaRPr lang="en-US" dirty="0"/>
          </a:p>
        </p:txBody>
      </p:sp>
      <p:sp>
        <p:nvSpPr>
          <p:cNvPr id="3" name="Content Placeholder 2"/>
          <p:cNvSpPr>
            <a:spLocks noGrp="1"/>
          </p:cNvSpPr>
          <p:nvPr>
            <p:ph idx="1"/>
          </p:nvPr>
        </p:nvSpPr>
        <p:spPr>
          <a:xfrm>
            <a:off x="838200" y="1825625"/>
            <a:ext cx="4241800" cy="4351338"/>
          </a:xfrm>
        </p:spPr>
        <p:txBody>
          <a:bodyPr>
            <a:normAutofit lnSpcReduction="10000"/>
          </a:bodyPr>
          <a:lstStyle/>
          <a:p>
            <a:r>
              <a:rPr lang="en-US" dirty="0" smtClean="0"/>
              <a:t>Apply Filter by clicking the down-arrow on any column</a:t>
            </a:r>
          </a:p>
          <a:p>
            <a:r>
              <a:rPr lang="en-US" dirty="0" smtClean="0"/>
              <a:t>Filtering by color to ‘Automatic’ will show you statistically significant stubs only. </a:t>
            </a:r>
          </a:p>
          <a:p>
            <a:r>
              <a:rPr lang="en-US" dirty="0" smtClean="0"/>
              <a:t>Filtering by color to light grey will show you statistically insignificant stubs only.</a:t>
            </a:r>
            <a:endParaRPr lang="en-US" dirty="0"/>
          </a:p>
        </p:txBody>
      </p:sp>
      <p:pic>
        <p:nvPicPr>
          <p:cNvPr id="7" name="Picture 6"/>
          <p:cNvPicPr>
            <a:picLocks noChangeAspect="1"/>
          </p:cNvPicPr>
          <p:nvPr/>
        </p:nvPicPr>
        <p:blipFill rotWithShape="1">
          <a:blip r:embed="rId2"/>
          <a:srcRect l="36406" t="19885" r="45224" b="31922"/>
          <a:stretch/>
        </p:blipFill>
        <p:spPr>
          <a:xfrm>
            <a:off x="5071989" y="1550817"/>
            <a:ext cx="7077222" cy="4988095"/>
          </a:xfrm>
          <a:prstGeom prst="rect">
            <a:avLst/>
          </a:prstGeom>
        </p:spPr>
      </p:pic>
      <p:cxnSp>
        <p:nvCxnSpPr>
          <p:cNvPr id="8" name="Straight Arrow Connector 7"/>
          <p:cNvCxnSpPr/>
          <p:nvPr/>
        </p:nvCxnSpPr>
        <p:spPr>
          <a:xfrm>
            <a:off x="7588763" y="2876380"/>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857401" y="1825625"/>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238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Filtering</a:t>
            </a:r>
            <a:endParaRPr lang="en-US" dirty="0"/>
          </a:p>
        </p:txBody>
      </p:sp>
      <p:sp>
        <p:nvSpPr>
          <p:cNvPr id="3" name="Content Placeholder 2"/>
          <p:cNvSpPr>
            <a:spLocks noGrp="1"/>
          </p:cNvSpPr>
          <p:nvPr>
            <p:ph idx="1"/>
          </p:nvPr>
        </p:nvSpPr>
        <p:spPr>
          <a:xfrm>
            <a:off x="838200" y="1825625"/>
            <a:ext cx="3870960" cy="4351338"/>
          </a:xfrm>
        </p:spPr>
        <p:txBody>
          <a:bodyPr/>
          <a:lstStyle/>
          <a:p>
            <a:r>
              <a:rPr lang="en-US" dirty="0" smtClean="0"/>
              <a:t>After (only stubs with statistical significance are shown)</a:t>
            </a:r>
            <a:endParaRPr lang="en-US" dirty="0"/>
          </a:p>
        </p:txBody>
      </p:sp>
      <p:pic>
        <p:nvPicPr>
          <p:cNvPr id="7" name="Picture 6"/>
          <p:cNvPicPr>
            <a:picLocks noChangeAspect="1"/>
          </p:cNvPicPr>
          <p:nvPr/>
        </p:nvPicPr>
        <p:blipFill>
          <a:blip r:embed="rId2"/>
          <a:stretch>
            <a:fillRect/>
          </a:stretch>
        </p:blipFill>
        <p:spPr>
          <a:xfrm>
            <a:off x="4599623" y="1487263"/>
            <a:ext cx="7470457" cy="5028061"/>
          </a:xfrm>
          <a:prstGeom prst="rect">
            <a:avLst/>
          </a:prstGeom>
        </p:spPr>
      </p:pic>
    </p:spTree>
    <p:extLst>
      <p:ext uri="{BB962C8B-B14F-4D97-AF65-F5344CB8AC3E}">
        <p14:creationId xmlns:p14="http://schemas.microsoft.com/office/powerpoint/2010/main" val="1468044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Filtering</a:t>
            </a:r>
            <a:endParaRPr lang="en-US" dirty="0"/>
          </a:p>
        </p:txBody>
      </p:sp>
      <p:sp>
        <p:nvSpPr>
          <p:cNvPr id="3" name="Content Placeholder 2"/>
          <p:cNvSpPr>
            <a:spLocks noGrp="1"/>
          </p:cNvSpPr>
          <p:nvPr>
            <p:ph idx="1"/>
          </p:nvPr>
        </p:nvSpPr>
        <p:spPr>
          <a:xfrm>
            <a:off x="838200" y="1825625"/>
            <a:ext cx="3307080" cy="4351338"/>
          </a:xfrm>
        </p:spPr>
        <p:txBody>
          <a:bodyPr/>
          <a:lstStyle/>
          <a:p>
            <a:r>
              <a:rPr lang="en-US" dirty="0" smtClean="0"/>
              <a:t>You can clear filters easily. You can also change the color to light-grey to get insignificant stubs only</a:t>
            </a:r>
          </a:p>
          <a:p>
            <a:endParaRPr lang="en-US" dirty="0"/>
          </a:p>
        </p:txBody>
      </p:sp>
      <p:pic>
        <p:nvPicPr>
          <p:cNvPr id="5" name="Picture 4"/>
          <p:cNvPicPr>
            <a:picLocks noChangeAspect="1"/>
          </p:cNvPicPr>
          <p:nvPr/>
        </p:nvPicPr>
        <p:blipFill rotWithShape="1">
          <a:blip r:embed="rId2"/>
          <a:srcRect l="36447" t="21658" r="48628" b="32555"/>
          <a:stretch/>
        </p:blipFill>
        <p:spPr>
          <a:xfrm>
            <a:off x="4145280" y="1238491"/>
            <a:ext cx="6431280" cy="5300421"/>
          </a:xfrm>
          <a:prstGeom prst="rect">
            <a:avLst/>
          </a:prstGeom>
        </p:spPr>
      </p:pic>
      <p:cxnSp>
        <p:nvCxnSpPr>
          <p:cNvPr id="7" name="Straight Arrow Connector 6"/>
          <p:cNvCxnSpPr/>
          <p:nvPr/>
        </p:nvCxnSpPr>
        <p:spPr>
          <a:xfrm>
            <a:off x="7018972" y="2368024"/>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761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Custom Sorting</a:t>
            </a:r>
            <a:endParaRPr lang="en-US" i="1" dirty="0"/>
          </a:p>
        </p:txBody>
      </p:sp>
      <p:sp>
        <p:nvSpPr>
          <p:cNvPr id="3" name="Content Placeholder 2"/>
          <p:cNvSpPr>
            <a:spLocks noGrp="1"/>
          </p:cNvSpPr>
          <p:nvPr>
            <p:ph idx="1"/>
          </p:nvPr>
        </p:nvSpPr>
        <p:spPr>
          <a:xfrm>
            <a:off x="838199" y="1825625"/>
            <a:ext cx="9810509" cy="4351338"/>
          </a:xfrm>
        </p:spPr>
        <p:txBody>
          <a:bodyPr/>
          <a:lstStyle/>
          <a:p>
            <a:r>
              <a:rPr lang="en-US" dirty="0" smtClean="0"/>
              <a:t>Custom-sorting, in combination with filtering, makes the tool even more powerful</a:t>
            </a:r>
          </a:p>
          <a:p>
            <a:r>
              <a:rPr lang="en-US" dirty="0" smtClean="0"/>
              <a:t>See next slides</a:t>
            </a:r>
          </a:p>
          <a:p>
            <a:pPr marL="0" indent="0">
              <a:buNone/>
            </a:pPr>
            <a:endParaRPr lang="en-US" dirty="0"/>
          </a:p>
        </p:txBody>
      </p:sp>
    </p:spTree>
    <p:extLst>
      <p:ext uri="{BB962C8B-B14F-4D97-AF65-F5344CB8AC3E}">
        <p14:creationId xmlns:p14="http://schemas.microsoft.com/office/powerpoint/2010/main" val="3235975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200" y="1825625"/>
            <a:ext cx="3074044" cy="4351338"/>
          </a:xfrm>
        </p:spPr>
        <p:txBody>
          <a:bodyPr/>
          <a:lstStyle/>
          <a:p>
            <a:r>
              <a:rPr lang="en-US" dirty="0" smtClean="0"/>
              <a:t>We begin with unfiltered tabs, collapsed</a:t>
            </a:r>
            <a:endParaRPr lang="en-US" dirty="0"/>
          </a:p>
        </p:txBody>
      </p:sp>
      <p:pic>
        <p:nvPicPr>
          <p:cNvPr id="5" name="Picture 4"/>
          <p:cNvPicPr>
            <a:picLocks noChangeAspect="1"/>
          </p:cNvPicPr>
          <p:nvPr/>
        </p:nvPicPr>
        <p:blipFill>
          <a:blip r:embed="rId2"/>
          <a:stretch>
            <a:fillRect/>
          </a:stretch>
        </p:blipFill>
        <p:spPr>
          <a:xfrm>
            <a:off x="3462462" y="1677916"/>
            <a:ext cx="8531418" cy="4499047"/>
          </a:xfrm>
          <a:prstGeom prst="rect">
            <a:avLst/>
          </a:prstGeom>
        </p:spPr>
      </p:pic>
    </p:spTree>
    <p:extLst>
      <p:ext uri="{BB962C8B-B14F-4D97-AF65-F5344CB8AC3E}">
        <p14:creationId xmlns:p14="http://schemas.microsoft.com/office/powerpoint/2010/main" val="3106052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199" y="1825625"/>
            <a:ext cx="3178219" cy="4351338"/>
          </a:xfrm>
        </p:spPr>
        <p:txBody>
          <a:bodyPr>
            <a:normAutofit/>
          </a:bodyPr>
          <a:lstStyle/>
          <a:p>
            <a:r>
              <a:rPr lang="en-US" dirty="0" smtClean="0"/>
              <a:t>Next, we highlight all of the data, beginning in cell A2</a:t>
            </a:r>
          </a:p>
          <a:p>
            <a:r>
              <a:rPr lang="en-US" sz="1800" dirty="0" smtClean="0"/>
              <a:t>Tip: If you press </a:t>
            </a:r>
            <a:r>
              <a:rPr lang="en-US" sz="1800" dirty="0" err="1" smtClean="0"/>
              <a:t>CTRL+Shift+LeftArrowKey</a:t>
            </a:r>
            <a:r>
              <a:rPr lang="en-US" sz="1800" dirty="0" smtClean="0"/>
              <a:t> and then </a:t>
            </a:r>
            <a:r>
              <a:rPr lang="en-US" sz="1800" dirty="0" err="1" smtClean="0"/>
              <a:t>CTRL+SHIFT+DownArrowKey</a:t>
            </a:r>
            <a:r>
              <a:rPr lang="en-US" sz="1800" dirty="0" smtClean="0"/>
              <a:t>, you can highlight things without dragging your mouse</a:t>
            </a:r>
            <a:endParaRPr lang="en-US" sz="1800" dirty="0"/>
          </a:p>
        </p:txBody>
      </p:sp>
      <p:pic>
        <p:nvPicPr>
          <p:cNvPr id="6" name="Picture 5"/>
          <p:cNvPicPr>
            <a:picLocks noChangeAspect="1"/>
          </p:cNvPicPr>
          <p:nvPr/>
        </p:nvPicPr>
        <p:blipFill>
          <a:blip r:embed="rId2"/>
          <a:stretch>
            <a:fillRect/>
          </a:stretch>
        </p:blipFill>
        <p:spPr>
          <a:xfrm>
            <a:off x="4016419" y="1825625"/>
            <a:ext cx="8075708" cy="4238315"/>
          </a:xfrm>
          <a:prstGeom prst="rect">
            <a:avLst/>
          </a:prstGeom>
        </p:spPr>
      </p:pic>
    </p:spTree>
    <p:extLst>
      <p:ext uri="{BB962C8B-B14F-4D97-AF65-F5344CB8AC3E}">
        <p14:creationId xmlns:p14="http://schemas.microsoft.com/office/powerpoint/2010/main" val="3274950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Next, click the “Sort &amp; Filter” button in the ribbon at the top of the screen, within the Home tab</a:t>
            </a:r>
          </a:p>
          <a:p>
            <a:endParaRPr lang="en-US" dirty="0" smtClean="0"/>
          </a:p>
          <a:p>
            <a:endParaRPr lang="en-US" dirty="0"/>
          </a:p>
          <a:p>
            <a:endParaRPr lang="en-US" dirty="0" smtClean="0"/>
          </a:p>
          <a:p>
            <a:endParaRPr lang="en-US" dirty="0"/>
          </a:p>
          <a:p>
            <a:r>
              <a:rPr lang="en-US" dirty="0" smtClean="0"/>
              <a:t>Then click on ‘Custom Sort’</a:t>
            </a:r>
          </a:p>
        </p:txBody>
      </p:sp>
      <p:pic>
        <p:nvPicPr>
          <p:cNvPr id="5" name="Picture 4"/>
          <p:cNvPicPr>
            <a:picLocks noChangeAspect="1"/>
          </p:cNvPicPr>
          <p:nvPr/>
        </p:nvPicPr>
        <p:blipFill>
          <a:blip r:embed="rId2"/>
          <a:stretch>
            <a:fillRect/>
          </a:stretch>
        </p:blipFill>
        <p:spPr>
          <a:xfrm>
            <a:off x="115747" y="2896411"/>
            <a:ext cx="11945073" cy="1310105"/>
          </a:xfrm>
          <a:prstGeom prst="rect">
            <a:avLst/>
          </a:prstGeom>
        </p:spPr>
      </p:pic>
      <p:cxnSp>
        <p:nvCxnSpPr>
          <p:cNvPr id="7" name="Straight Arrow Connector 6"/>
          <p:cNvCxnSpPr/>
          <p:nvPr/>
        </p:nvCxnSpPr>
        <p:spPr>
          <a:xfrm>
            <a:off x="9195012" y="2896411"/>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srcRect l="72463" t="4439" r="22045" b="73784"/>
          <a:stretch/>
        </p:blipFill>
        <p:spPr>
          <a:xfrm>
            <a:off x="5852372" y="4541107"/>
            <a:ext cx="1954522" cy="2081990"/>
          </a:xfrm>
          <a:prstGeom prst="rect">
            <a:avLst/>
          </a:prstGeom>
        </p:spPr>
      </p:pic>
      <p:cxnSp>
        <p:nvCxnSpPr>
          <p:cNvPr id="9" name="Straight Arrow Connector 8"/>
          <p:cNvCxnSpPr/>
          <p:nvPr/>
        </p:nvCxnSpPr>
        <p:spPr>
          <a:xfrm>
            <a:off x="5588212" y="5040447"/>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727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First, sort by Table # in Smallest to Largest</a:t>
            </a:r>
          </a:p>
          <a:p>
            <a:endParaRPr lang="en-US" dirty="0"/>
          </a:p>
          <a:p>
            <a:endParaRPr lang="en-US" dirty="0" smtClean="0"/>
          </a:p>
          <a:p>
            <a:r>
              <a:rPr lang="en-US" dirty="0" smtClean="0"/>
              <a:t>Then, click ‘Add Level’, and select the ‘Mean Difference’ following the subgroup you’re testing. There will be multiple, so make sure it’s specific to your group. Then, order it in Largest to Smallest. </a:t>
            </a:r>
          </a:p>
        </p:txBody>
      </p:sp>
      <p:pic>
        <p:nvPicPr>
          <p:cNvPr id="4" name="Picture 3"/>
          <p:cNvPicPr>
            <a:picLocks noChangeAspect="1"/>
          </p:cNvPicPr>
          <p:nvPr/>
        </p:nvPicPr>
        <p:blipFill>
          <a:blip r:embed="rId2"/>
          <a:stretch>
            <a:fillRect/>
          </a:stretch>
        </p:blipFill>
        <p:spPr>
          <a:xfrm>
            <a:off x="7516812" y="1277160"/>
            <a:ext cx="4463150" cy="2055320"/>
          </a:xfrm>
          <a:prstGeom prst="rect">
            <a:avLst/>
          </a:prstGeom>
        </p:spPr>
      </p:pic>
      <p:pic>
        <p:nvPicPr>
          <p:cNvPr id="6" name="Picture 5"/>
          <p:cNvPicPr>
            <a:picLocks noChangeAspect="1"/>
          </p:cNvPicPr>
          <p:nvPr/>
        </p:nvPicPr>
        <p:blipFill rotWithShape="1">
          <a:blip r:embed="rId3"/>
          <a:srcRect l="49940" t="29000" r="35612" b="44111"/>
          <a:stretch/>
        </p:blipFill>
        <p:spPr>
          <a:xfrm>
            <a:off x="1097280" y="4519612"/>
            <a:ext cx="4145280" cy="2072640"/>
          </a:xfrm>
          <a:prstGeom prst="rect">
            <a:avLst/>
          </a:prstGeom>
        </p:spPr>
      </p:pic>
      <p:pic>
        <p:nvPicPr>
          <p:cNvPr id="10" name="Picture 9"/>
          <p:cNvPicPr>
            <a:picLocks noChangeAspect="1"/>
          </p:cNvPicPr>
          <p:nvPr/>
        </p:nvPicPr>
        <p:blipFill>
          <a:blip r:embed="rId4"/>
          <a:stretch>
            <a:fillRect/>
          </a:stretch>
        </p:blipFill>
        <p:spPr>
          <a:xfrm>
            <a:off x="6416040" y="4519612"/>
            <a:ext cx="4572000" cy="2090407"/>
          </a:xfrm>
          <a:prstGeom prst="rect">
            <a:avLst/>
          </a:prstGeom>
        </p:spPr>
      </p:pic>
    </p:spTree>
    <p:extLst>
      <p:ext uri="{BB962C8B-B14F-4D97-AF65-F5344CB8AC3E}">
        <p14:creationId xmlns:p14="http://schemas.microsoft.com/office/powerpoint/2010/main" val="4069222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This has told Excel to sort by table # (so your tables are in order), then to sort the rows based on descending magnitude of difference between the largest and smallest values of those groups</a:t>
            </a:r>
          </a:p>
          <a:p>
            <a:r>
              <a:rPr lang="en-US" dirty="0" smtClean="0"/>
              <a:t>You’ll noticed the coloring goes from green to red, within each table</a:t>
            </a:r>
          </a:p>
        </p:txBody>
      </p:sp>
      <p:pic>
        <p:nvPicPr>
          <p:cNvPr id="5" name="Picture 4"/>
          <p:cNvPicPr>
            <a:picLocks noChangeAspect="1"/>
          </p:cNvPicPr>
          <p:nvPr/>
        </p:nvPicPr>
        <p:blipFill>
          <a:blip r:embed="rId2"/>
          <a:stretch>
            <a:fillRect/>
          </a:stretch>
        </p:blipFill>
        <p:spPr>
          <a:xfrm>
            <a:off x="1642110" y="3599757"/>
            <a:ext cx="8035290" cy="2951538"/>
          </a:xfrm>
          <a:prstGeom prst="rect">
            <a:avLst/>
          </a:prstGeom>
          <a:ln>
            <a:solidFill>
              <a:schemeClr val="tx1">
                <a:lumMod val="50000"/>
                <a:lumOff val="50000"/>
              </a:schemeClr>
            </a:solidFill>
          </a:ln>
        </p:spPr>
      </p:pic>
    </p:spTree>
    <p:extLst>
      <p:ext uri="{BB962C8B-B14F-4D97-AF65-F5344CB8AC3E}">
        <p14:creationId xmlns:p14="http://schemas.microsoft.com/office/powerpoint/2010/main" val="942760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and what is its purpose?</a:t>
            </a:r>
            <a:endParaRPr lang="en-US" dirty="0"/>
          </a:p>
        </p:txBody>
      </p:sp>
      <p:sp>
        <p:nvSpPr>
          <p:cNvPr id="3" name="Content Placeholder 2"/>
          <p:cNvSpPr>
            <a:spLocks noGrp="1"/>
          </p:cNvSpPr>
          <p:nvPr>
            <p:ph idx="1"/>
          </p:nvPr>
        </p:nvSpPr>
        <p:spPr/>
        <p:txBody>
          <a:bodyPr>
            <a:normAutofit/>
          </a:bodyPr>
          <a:lstStyle/>
          <a:p>
            <a:r>
              <a:rPr lang="en-US" dirty="0" err="1" smtClean="0"/>
              <a:t>TotalTabsPlus</a:t>
            </a:r>
            <a:r>
              <a:rPr lang="en-US" dirty="0" smtClean="0"/>
              <a:t> is an additional worksheet in IPS-generated or Researcher-generated tabs</a:t>
            </a:r>
          </a:p>
          <a:p>
            <a:r>
              <a:rPr lang="en-US" dirty="0" smtClean="0"/>
              <a:t>The goal is to make it easier to identify data points that are statistically significant or insignificant, allowing researchers to uncover stronger insights in less time</a:t>
            </a:r>
          </a:p>
        </p:txBody>
      </p:sp>
    </p:spTree>
    <p:extLst>
      <p:ext uri="{BB962C8B-B14F-4D97-AF65-F5344CB8AC3E}">
        <p14:creationId xmlns:p14="http://schemas.microsoft.com/office/powerpoint/2010/main" val="3371912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Now, apply the same filtering you applied earlier</a:t>
            </a:r>
          </a:p>
          <a:p>
            <a:r>
              <a:rPr lang="en-US" dirty="0" smtClean="0"/>
              <a:t>Filter to Color </a:t>
            </a:r>
            <a:r>
              <a:rPr lang="en-US" dirty="0" smtClean="0">
                <a:sym typeface="Wingdings" panose="05000000000000000000" pitchFamily="2" charset="2"/>
              </a:rPr>
              <a:t> Automatic</a:t>
            </a:r>
          </a:p>
          <a:p>
            <a:r>
              <a:rPr lang="en-US" dirty="0" smtClean="0">
                <a:sym typeface="Wingdings" panose="05000000000000000000" pitchFamily="2" charset="2"/>
              </a:rPr>
              <a:t>You are now looking at statistically significant stubs only, rank-ordered in largest to smallest magnitude</a:t>
            </a:r>
            <a:endParaRPr lang="en-US" dirty="0" smtClean="0"/>
          </a:p>
        </p:txBody>
      </p:sp>
      <p:pic>
        <p:nvPicPr>
          <p:cNvPr id="4" name="Picture 3"/>
          <p:cNvPicPr>
            <a:picLocks noChangeAspect="1"/>
          </p:cNvPicPr>
          <p:nvPr/>
        </p:nvPicPr>
        <p:blipFill>
          <a:blip r:embed="rId2"/>
          <a:stretch>
            <a:fillRect/>
          </a:stretch>
        </p:blipFill>
        <p:spPr>
          <a:xfrm>
            <a:off x="2416977" y="3649980"/>
            <a:ext cx="7358046" cy="2942271"/>
          </a:xfrm>
          <a:prstGeom prst="rect">
            <a:avLst/>
          </a:prstGeom>
          <a:ln>
            <a:solidFill>
              <a:schemeClr val="tx1">
                <a:lumMod val="50000"/>
                <a:lumOff val="50000"/>
              </a:schemeClr>
            </a:solidFill>
          </a:ln>
        </p:spPr>
      </p:pic>
    </p:spTree>
    <p:extLst>
      <p:ext uri="{BB962C8B-B14F-4D97-AF65-F5344CB8AC3E}">
        <p14:creationId xmlns:p14="http://schemas.microsoft.com/office/powerpoint/2010/main" val="366347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Multi-Level 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If you want to show all rows that have any significance between any of the sub-groups, we can add multiple levels to our sorting</a:t>
            </a:r>
          </a:p>
          <a:p>
            <a:r>
              <a:rPr lang="en-US" dirty="0" smtClean="0"/>
              <a:t>If we only apply the Custom Sort or Filtering to one of the columns, it’ll only show rows for which significance is indicated for that specific column</a:t>
            </a:r>
          </a:p>
          <a:p>
            <a:r>
              <a:rPr lang="en-US" dirty="0" smtClean="0"/>
              <a:t>This would occur when you have more than 2 sub-groups being stat-tested against each other</a:t>
            </a:r>
            <a:endParaRPr lang="en-US" dirty="0" smtClean="0"/>
          </a:p>
        </p:txBody>
      </p:sp>
    </p:spTree>
    <p:extLst>
      <p:ext uri="{BB962C8B-B14F-4D97-AF65-F5344CB8AC3E}">
        <p14:creationId xmlns:p14="http://schemas.microsoft.com/office/powerpoint/2010/main" val="1135110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Multi-Level 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If you want to show all rows that have any significance between any of the sub-groups, we can add multiple levels to our sorting</a:t>
            </a:r>
            <a:endParaRPr lang="en-US" dirty="0" smtClean="0"/>
          </a:p>
        </p:txBody>
      </p:sp>
      <p:pic>
        <p:nvPicPr>
          <p:cNvPr id="5" name="Picture 4"/>
          <p:cNvPicPr>
            <a:picLocks noChangeAspect="1"/>
          </p:cNvPicPr>
          <p:nvPr/>
        </p:nvPicPr>
        <p:blipFill>
          <a:blip r:embed="rId2"/>
          <a:stretch>
            <a:fillRect/>
          </a:stretch>
        </p:blipFill>
        <p:spPr>
          <a:xfrm>
            <a:off x="2857666" y="2660386"/>
            <a:ext cx="6329878" cy="3911960"/>
          </a:xfrm>
          <a:prstGeom prst="rect">
            <a:avLst/>
          </a:prstGeom>
        </p:spPr>
      </p:pic>
    </p:spTree>
    <p:extLst>
      <p:ext uri="{BB962C8B-B14F-4D97-AF65-F5344CB8AC3E}">
        <p14:creationId xmlns:p14="http://schemas.microsoft.com/office/powerpoint/2010/main" val="1228502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Multi-Level 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Begin by highlighting the data, like you did before</a:t>
            </a:r>
          </a:p>
          <a:p>
            <a:r>
              <a:rPr lang="en-US" dirty="0" smtClean="0"/>
              <a:t>Then click on Custom Sort and Filter, like you did before</a:t>
            </a:r>
            <a:endParaRPr lang="en-US" dirty="0" smtClean="0"/>
          </a:p>
        </p:txBody>
      </p:sp>
      <p:pic>
        <p:nvPicPr>
          <p:cNvPr id="4" name="Picture 3"/>
          <p:cNvPicPr>
            <a:picLocks noChangeAspect="1"/>
          </p:cNvPicPr>
          <p:nvPr/>
        </p:nvPicPr>
        <p:blipFill>
          <a:blip r:embed="rId2"/>
          <a:stretch>
            <a:fillRect/>
          </a:stretch>
        </p:blipFill>
        <p:spPr>
          <a:xfrm>
            <a:off x="264660" y="2961984"/>
            <a:ext cx="7231214" cy="3214979"/>
          </a:xfrm>
          <a:prstGeom prst="rect">
            <a:avLst/>
          </a:prstGeom>
        </p:spPr>
      </p:pic>
      <p:pic>
        <p:nvPicPr>
          <p:cNvPr id="6" name="Picture 5"/>
          <p:cNvPicPr>
            <a:picLocks noChangeAspect="1"/>
          </p:cNvPicPr>
          <p:nvPr/>
        </p:nvPicPr>
        <p:blipFill rotWithShape="1">
          <a:blip r:embed="rId3"/>
          <a:srcRect l="72463" t="4439" r="22045" b="73784"/>
          <a:stretch/>
        </p:blipFill>
        <p:spPr>
          <a:xfrm>
            <a:off x="8807066" y="3626707"/>
            <a:ext cx="1954522" cy="2081990"/>
          </a:xfrm>
          <a:prstGeom prst="rect">
            <a:avLst/>
          </a:prstGeom>
        </p:spPr>
      </p:pic>
      <p:cxnSp>
        <p:nvCxnSpPr>
          <p:cNvPr id="7" name="Straight Arrow Connector 6"/>
          <p:cNvCxnSpPr/>
          <p:nvPr/>
        </p:nvCxnSpPr>
        <p:spPr>
          <a:xfrm>
            <a:off x="8497861" y="4119827"/>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935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Multi-Level 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If you want to show all rows that have any significance between any of the sub-groups, we can add multiple levels to our sorting</a:t>
            </a:r>
            <a:endParaRPr lang="en-US" dirty="0" smtClean="0"/>
          </a:p>
        </p:txBody>
      </p:sp>
      <p:pic>
        <p:nvPicPr>
          <p:cNvPr id="5" name="Picture 4"/>
          <p:cNvPicPr>
            <a:picLocks noChangeAspect="1"/>
          </p:cNvPicPr>
          <p:nvPr/>
        </p:nvPicPr>
        <p:blipFill>
          <a:blip r:embed="rId2"/>
          <a:stretch>
            <a:fillRect/>
          </a:stretch>
        </p:blipFill>
        <p:spPr>
          <a:xfrm>
            <a:off x="2519363" y="2832229"/>
            <a:ext cx="7153275" cy="3619500"/>
          </a:xfrm>
          <a:prstGeom prst="rect">
            <a:avLst/>
          </a:prstGeom>
        </p:spPr>
      </p:pic>
    </p:spTree>
    <p:extLst>
      <p:ext uri="{BB962C8B-B14F-4D97-AF65-F5344CB8AC3E}">
        <p14:creationId xmlns:p14="http://schemas.microsoft.com/office/powerpoint/2010/main" val="2504150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Multi-Level Custom Sorting</a:t>
            </a:r>
            <a:endParaRPr lang="en-US" dirty="0"/>
          </a:p>
        </p:txBody>
      </p:sp>
      <p:sp>
        <p:nvSpPr>
          <p:cNvPr id="3" name="Content Placeholder 2"/>
          <p:cNvSpPr>
            <a:spLocks noGrp="1"/>
          </p:cNvSpPr>
          <p:nvPr>
            <p:ph idx="1"/>
          </p:nvPr>
        </p:nvSpPr>
        <p:spPr>
          <a:xfrm>
            <a:off x="838199" y="1825625"/>
            <a:ext cx="10713335" cy="4351338"/>
          </a:xfrm>
        </p:spPr>
        <p:txBody>
          <a:bodyPr>
            <a:normAutofit/>
          </a:bodyPr>
          <a:lstStyle/>
          <a:p>
            <a:r>
              <a:rPr lang="en-US" dirty="0" smtClean="0"/>
              <a:t>Now the tables will be ordered  and sorted</a:t>
            </a:r>
            <a:endParaRPr lang="en-US" dirty="0" smtClean="0"/>
          </a:p>
        </p:txBody>
      </p:sp>
      <p:pic>
        <p:nvPicPr>
          <p:cNvPr id="4" name="Picture 3"/>
          <p:cNvPicPr>
            <a:picLocks noChangeAspect="1"/>
          </p:cNvPicPr>
          <p:nvPr/>
        </p:nvPicPr>
        <p:blipFill>
          <a:blip r:embed="rId2"/>
          <a:stretch>
            <a:fillRect/>
          </a:stretch>
        </p:blipFill>
        <p:spPr>
          <a:xfrm>
            <a:off x="1219686" y="2417440"/>
            <a:ext cx="9752628" cy="4135901"/>
          </a:xfrm>
          <a:prstGeom prst="rect">
            <a:avLst/>
          </a:prstGeom>
        </p:spPr>
      </p:pic>
    </p:spTree>
    <p:extLst>
      <p:ext uri="{BB962C8B-B14F-4D97-AF65-F5344CB8AC3E}">
        <p14:creationId xmlns:p14="http://schemas.microsoft.com/office/powerpoint/2010/main" val="174892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do?</a:t>
            </a:r>
            <a:endParaRPr lang="en-US" dirty="0"/>
          </a:p>
        </p:txBody>
      </p:sp>
      <p:sp>
        <p:nvSpPr>
          <p:cNvPr id="3" name="Content Placeholder 2"/>
          <p:cNvSpPr>
            <a:spLocks noGrp="1"/>
          </p:cNvSpPr>
          <p:nvPr>
            <p:ph idx="1"/>
          </p:nvPr>
        </p:nvSpPr>
        <p:spPr/>
        <p:txBody>
          <a:bodyPr>
            <a:normAutofit/>
          </a:bodyPr>
          <a:lstStyle/>
          <a:p>
            <a:r>
              <a:rPr lang="en-US" dirty="0" smtClean="0"/>
              <a:t>Total Tabs Plus does the following:</a:t>
            </a:r>
          </a:p>
          <a:p>
            <a:pPr lvl="1"/>
            <a:r>
              <a:rPr lang="en-US" dirty="0" smtClean="0"/>
              <a:t>Aggregate all of your tables into one worksheet, ordered by table number</a:t>
            </a:r>
          </a:p>
          <a:p>
            <a:pPr lvl="1"/>
            <a:r>
              <a:rPr lang="en-US" dirty="0" smtClean="0"/>
              <a:t>Show statistically significant </a:t>
            </a:r>
            <a:r>
              <a:rPr lang="en-US" dirty="0" err="1" smtClean="0"/>
              <a:t>datapoints</a:t>
            </a:r>
            <a:r>
              <a:rPr lang="en-US" dirty="0" smtClean="0"/>
              <a:t> in a different text color than </a:t>
            </a:r>
            <a:r>
              <a:rPr lang="en-US" dirty="0" err="1" smtClean="0"/>
              <a:t>datapoints</a:t>
            </a:r>
            <a:r>
              <a:rPr lang="en-US" dirty="0" smtClean="0"/>
              <a:t> which are not statistically significant</a:t>
            </a:r>
          </a:p>
          <a:p>
            <a:pPr lvl="1"/>
            <a:r>
              <a:rPr lang="en-US" dirty="0" smtClean="0"/>
              <a:t>Provide groupings of subgroups, as defined by your stat testing</a:t>
            </a:r>
          </a:p>
          <a:p>
            <a:pPr lvl="1"/>
            <a:r>
              <a:rPr lang="en-US" dirty="0" smtClean="0"/>
              <a:t>Calculate a difference between the largest and smallest values of the subgroups being analyzed</a:t>
            </a:r>
          </a:p>
          <a:p>
            <a:pPr lvl="1"/>
            <a:r>
              <a:rPr lang="en-US" dirty="0" smtClean="0"/>
              <a:t>Provide color-coding of the differences, within table</a:t>
            </a:r>
          </a:p>
          <a:p>
            <a:pPr lvl="1"/>
            <a:r>
              <a:rPr lang="en-US" dirty="0" smtClean="0"/>
              <a:t>Provide a link to each table for further investigation</a:t>
            </a:r>
          </a:p>
          <a:p>
            <a:pPr lvl="1"/>
            <a:r>
              <a:rPr lang="en-US" dirty="0" smtClean="0"/>
              <a:t>Allow for sorting and filtering to</a:t>
            </a:r>
            <a:endParaRPr lang="en-US" dirty="0"/>
          </a:p>
        </p:txBody>
      </p:sp>
    </p:spTree>
    <p:extLst>
      <p:ext uri="{BB962C8B-B14F-4D97-AF65-F5344CB8AC3E}">
        <p14:creationId xmlns:p14="http://schemas.microsoft.com/office/powerpoint/2010/main" val="532219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assumptions exist?</a:t>
            </a:r>
            <a:endParaRPr lang="en-US" dirty="0"/>
          </a:p>
        </p:txBody>
      </p:sp>
      <p:sp>
        <p:nvSpPr>
          <p:cNvPr id="3" name="Content Placeholder 2"/>
          <p:cNvSpPr>
            <a:spLocks noGrp="1"/>
          </p:cNvSpPr>
          <p:nvPr>
            <p:ph idx="1"/>
          </p:nvPr>
        </p:nvSpPr>
        <p:spPr/>
        <p:txBody>
          <a:bodyPr/>
          <a:lstStyle/>
          <a:p>
            <a:r>
              <a:rPr lang="en-US" dirty="0" smtClean="0"/>
              <a:t>Assumptions</a:t>
            </a:r>
          </a:p>
          <a:p>
            <a:pPr lvl="1"/>
            <a:r>
              <a:rPr lang="en-US" dirty="0" smtClean="0"/>
              <a:t>The banner is consistent across all tables</a:t>
            </a:r>
          </a:p>
          <a:p>
            <a:pPr lvl="1"/>
            <a:r>
              <a:rPr lang="en-US" dirty="0" smtClean="0"/>
              <a:t>Stat testing exists</a:t>
            </a:r>
          </a:p>
          <a:p>
            <a:pPr lvl="1"/>
            <a:r>
              <a:rPr lang="en-US" dirty="0" smtClean="0"/>
              <a:t>Tables include Base, Count and Frequency</a:t>
            </a:r>
          </a:p>
          <a:p>
            <a:r>
              <a:rPr lang="en-US" dirty="0" smtClean="0"/>
              <a:t>Known Issues</a:t>
            </a:r>
          </a:p>
          <a:p>
            <a:pPr lvl="1"/>
            <a:r>
              <a:rPr lang="en-US" dirty="0" smtClean="0"/>
              <a:t>Tables with table-stacking (not dataset stacking) will be skipped</a:t>
            </a:r>
          </a:p>
          <a:p>
            <a:pPr lvl="1"/>
            <a:r>
              <a:rPr lang="en-US" dirty="0" smtClean="0"/>
              <a:t>Tables with different a different banner will be skipped</a:t>
            </a:r>
          </a:p>
          <a:p>
            <a:pPr lvl="1"/>
            <a:r>
              <a:rPr lang="en-US" dirty="0" smtClean="0"/>
              <a:t>Special tables created by IPS (e.g. Reporting Tables) will be skipped</a:t>
            </a:r>
          </a:p>
          <a:p>
            <a:pPr lvl="1"/>
            <a:r>
              <a:rPr lang="en-US" dirty="0" smtClean="0"/>
              <a:t>Tables with sub-based rows can cause issues</a:t>
            </a:r>
          </a:p>
          <a:p>
            <a:pPr lvl="1"/>
            <a:endParaRPr lang="en-US" dirty="0"/>
          </a:p>
        </p:txBody>
      </p:sp>
    </p:spTree>
    <p:extLst>
      <p:ext uri="{BB962C8B-B14F-4D97-AF65-F5344CB8AC3E}">
        <p14:creationId xmlns:p14="http://schemas.microsoft.com/office/powerpoint/2010/main" val="3449502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Total Tabs Plus</a:t>
            </a:r>
            <a:endParaRPr lang="en-US" dirty="0"/>
          </a:p>
        </p:txBody>
      </p:sp>
      <p:sp>
        <p:nvSpPr>
          <p:cNvPr id="3" name="Content Placeholder 2"/>
          <p:cNvSpPr>
            <a:spLocks noGrp="1"/>
          </p:cNvSpPr>
          <p:nvPr>
            <p:ph idx="1"/>
          </p:nvPr>
        </p:nvSpPr>
        <p:spPr/>
        <p:txBody>
          <a:bodyPr/>
          <a:lstStyle/>
          <a:p>
            <a:r>
              <a:rPr lang="en-US" dirty="0" smtClean="0"/>
              <a:t>When you open your tabs, there will be two new worksheets:</a:t>
            </a:r>
          </a:p>
          <a:p>
            <a:pPr lvl="1"/>
            <a:r>
              <a:rPr lang="en-US" dirty="0" err="1" smtClean="0"/>
              <a:t>TotalTabsPlus</a:t>
            </a:r>
            <a:endParaRPr lang="en-US" dirty="0" smtClean="0"/>
          </a:p>
          <a:p>
            <a:pPr lvl="1"/>
            <a:r>
              <a:rPr lang="en-US" dirty="0" err="1" smtClean="0"/>
              <a:t>TotalTabsPlusColor</a:t>
            </a:r>
            <a:endParaRPr lang="en-US" dirty="0"/>
          </a:p>
        </p:txBody>
      </p:sp>
      <p:pic>
        <p:nvPicPr>
          <p:cNvPr id="5" name="Picture 4"/>
          <p:cNvPicPr>
            <a:picLocks noChangeAspect="1"/>
          </p:cNvPicPr>
          <p:nvPr/>
        </p:nvPicPr>
        <p:blipFill rotWithShape="1">
          <a:blip r:embed="rId2"/>
          <a:srcRect t="9442"/>
          <a:stretch/>
        </p:blipFill>
        <p:spPr>
          <a:xfrm>
            <a:off x="2793935" y="3881535"/>
            <a:ext cx="6305550" cy="267396"/>
          </a:xfrm>
          <a:prstGeom prst="rect">
            <a:avLst/>
          </a:prstGeom>
        </p:spPr>
      </p:pic>
      <p:sp>
        <p:nvSpPr>
          <p:cNvPr id="6" name="Rounded Rectangle 5"/>
          <p:cNvSpPr/>
          <p:nvPr/>
        </p:nvSpPr>
        <p:spPr>
          <a:xfrm>
            <a:off x="3719804" y="3662282"/>
            <a:ext cx="3284376" cy="678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143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Total Tabs Plus</a:t>
            </a:r>
            <a:endParaRPr lang="en-US" dirty="0"/>
          </a:p>
        </p:txBody>
      </p:sp>
      <p:sp>
        <p:nvSpPr>
          <p:cNvPr id="3" name="Content Placeholder 2"/>
          <p:cNvSpPr>
            <a:spLocks noGrp="1"/>
          </p:cNvSpPr>
          <p:nvPr>
            <p:ph idx="1"/>
          </p:nvPr>
        </p:nvSpPr>
        <p:spPr/>
        <p:txBody>
          <a:bodyPr/>
          <a:lstStyle/>
          <a:p>
            <a:r>
              <a:rPr lang="en-US" dirty="0" smtClean="0"/>
              <a:t>When you open your tabs, there will be two new worksheets:</a:t>
            </a:r>
          </a:p>
          <a:p>
            <a:pPr lvl="1"/>
            <a:r>
              <a:rPr lang="en-US" dirty="0" err="1" smtClean="0"/>
              <a:t>TotalTabsPlus</a:t>
            </a:r>
            <a:endParaRPr lang="en-US" dirty="0" smtClean="0"/>
          </a:p>
          <a:p>
            <a:pPr lvl="1"/>
            <a:r>
              <a:rPr lang="en-US" dirty="0" err="1" smtClean="0"/>
              <a:t>TotalTabsPlusColor</a:t>
            </a:r>
            <a:endParaRPr lang="en-US" dirty="0" smtClean="0"/>
          </a:p>
          <a:p>
            <a:pPr lvl="1"/>
            <a:r>
              <a:rPr lang="en-US" dirty="0" smtClean="0"/>
              <a:t>The only difference between these worksheets is whether scaled conditional formatting is applied to the “Difference” column</a:t>
            </a:r>
            <a:endParaRPr lang="en-US" dirty="0"/>
          </a:p>
        </p:txBody>
      </p:sp>
      <p:pic>
        <p:nvPicPr>
          <p:cNvPr id="5" name="Picture 4"/>
          <p:cNvPicPr>
            <a:picLocks noChangeAspect="1"/>
          </p:cNvPicPr>
          <p:nvPr/>
        </p:nvPicPr>
        <p:blipFill rotWithShape="1">
          <a:blip r:embed="rId2"/>
          <a:srcRect t="9442"/>
          <a:stretch/>
        </p:blipFill>
        <p:spPr>
          <a:xfrm>
            <a:off x="2887241" y="4721290"/>
            <a:ext cx="6305550" cy="267396"/>
          </a:xfrm>
          <a:prstGeom prst="rect">
            <a:avLst/>
          </a:prstGeom>
        </p:spPr>
      </p:pic>
      <p:sp>
        <p:nvSpPr>
          <p:cNvPr id="6" name="Rounded Rectangle 5"/>
          <p:cNvSpPr/>
          <p:nvPr/>
        </p:nvSpPr>
        <p:spPr>
          <a:xfrm>
            <a:off x="3813110" y="4502037"/>
            <a:ext cx="3284376" cy="678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16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overview of Total Tabs Plus layout</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88814" y="1646238"/>
            <a:ext cx="11814372" cy="4486275"/>
          </a:xfrm>
          <a:prstGeom prst="rect">
            <a:avLst/>
          </a:prstGeom>
        </p:spPr>
      </p:pic>
      <p:sp>
        <p:nvSpPr>
          <p:cNvPr id="7" name="Rounded Rectangular Callout 6"/>
          <p:cNvSpPr/>
          <p:nvPr/>
        </p:nvSpPr>
        <p:spPr>
          <a:xfrm>
            <a:off x="10005060" y="1778635"/>
            <a:ext cx="1569720" cy="583565"/>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Clickable Link which will take your to the table</a:t>
            </a:r>
            <a:endParaRPr lang="en-US" sz="800" dirty="0">
              <a:solidFill>
                <a:srgbClr val="FF0000"/>
              </a:solidFill>
            </a:endParaRPr>
          </a:p>
        </p:txBody>
      </p:sp>
      <p:sp>
        <p:nvSpPr>
          <p:cNvPr id="8" name="Rounded Rectangular Callout 7"/>
          <p:cNvSpPr/>
          <p:nvPr/>
        </p:nvSpPr>
        <p:spPr>
          <a:xfrm>
            <a:off x="7715250" y="1242060"/>
            <a:ext cx="1790700" cy="583565"/>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Pressing the [+] or [-] buttons will expand or collapse the subgroup columns</a:t>
            </a:r>
            <a:endParaRPr lang="en-US" sz="800" dirty="0">
              <a:solidFill>
                <a:srgbClr val="FF0000"/>
              </a:solidFill>
            </a:endParaRPr>
          </a:p>
        </p:txBody>
      </p:sp>
      <p:sp>
        <p:nvSpPr>
          <p:cNvPr id="9" name="Rounded Rectangular Callout 8"/>
          <p:cNvSpPr/>
          <p:nvPr/>
        </p:nvSpPr>
        <p:spPr>
          <a:xfrm>
            <a:off x="2129790" y="1867693"/>
            <a:ext cx="1177290" cy="405448"/>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Stub name from the table</a:t>
            </a:r>
            <a:endParaRPr lang="en-US" sz="800" dirty="0">
              <a:solidFill>
                <a:srgbClr val="FF0000"/>
              </a:solidFill>
            </a:endParaRPr>
          </a:p>
        </p:txBody>
      </p:sp>
      <p:sp>
        <p:nvSpPr>
          <p:cNvPr id="10" name="Rounded Rectangular Callout 9"/>
          <p:cNvSpPr/>
          <p:nvPr/>
        </p:nvSpPr>
        <p:spPr>
          <a:xfrm>
            <a:off x="838200" y="1867693"/>
            <a:ext cx="1177290" cy="405448"/>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Question # as defined in the table name</a:t>
            </a:r>
            <a:endParaRPr lang="en-US" sz="800" dirty="0">
              <a:solidFill>
                <a:srgbClr val="FF0000"/>
              </a:solidFill>
            </a:endParaRPr>
          </a:p>
        </p:txBody>
      </p:sp>
      <p:sp>
        <p:nvSpPr>
          <p:cNvPr id="11" name="Rounded Rectangular Callout 10"/>
          <p:cNvSpPr/>
          <p:nvPr/>
        </p:nvSpPr>
        <p:spPr>
          <a:xfrm>
            <a:off x="3421380" y="1867693"/>
            <a:ext cx="1177290" cy="405448"/>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%’s pulled in from the tables</a:t>
            </a:r>
            <a:endParaRPr lang="en-US" sz="800" dirty="0">
              <a:solidFill>
                <a:srgbClr val="FF0000"/>
              </a:solidFill>
            </a:endParaRPr>
          </a:p>
        </p:txBody>
      </p:sp>
      <p:sp>
        <p:nvSpPr>
          <p:cNvPr id="12" name="Rounded Rectangular Callout 11"/>
          <p:cNvSpPr/>
          <p:nvPr/>
        </p:nvSpPr>
        <p:spPr>
          <a:xfrm>
            <a:off x="4712970" y="1867693"/>
            <a:ext cx="1977390" cy="405448"/>
          </a:xfrm>
          <a:prstGeom prst="wedgeRoundRectCallout">
            <a:avLst>
              <a:gd name="adj1" fmla="val -26613"/>
              <a:gd name="adj2" fmla="val 68138"/>
              <a:gd name="adj3" fmla="val 16667"/>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“Difference” column: the magnitude of difference between the largest and smallest values of the stat tested group</a:t>
            </a:r>
            <a:endParaRPr lang="en-US" sz="800" dirty="0">
              <a:solidFill>
                <a:srgbClr val="FF0000"/>
              </a:solidFill>
            </a:endParaRPr>
          </a:p>
        </p:txBody>
      </p:sp>
      <p:sp>
        <p:nvSpPr>
          <p:cNvPr id="13" name="Rounded Rectangular Callout 12"/>
          <p:cNvSpPr/>
          <p:nvPr/>
        </p:nvSpPr>
        <p:spPr>
          <a:xfrm>
            <a:off x="7191375" y="4001294"/>
            <a:ext cx="1790700" cy="583565"/>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Conditional-formatting provides shading </a:t>
            </a:r>
            <a:r>
              <a:rPr lang="en-US" sz="800" u="sng" dirty="0" smtClean="0">
                <a:solidFill>
                  <a:srgbClr val="FF0000"/>
                </a:solidFill>
              </a:rPr>
              <a:t>within table</a:t>
            </a:r>
            <a:r>
              <a:rPr lang="en-US" sz="800" dirty="0" smtClean="0">
                <a:solidFill>
                  <a:srgbClr val="FF0000"/>
                </a:solidFill>
              </a:rPr>
              <a:t> with the largest magnitude in green, and the smallest magnitude in red</a:t>
            </a:r>
            <a:endParaRPr lang="en-US" sz="800" dirty="0">
              <a:solidFill>
                <a:srgbClr val="FF0000"/>
              </a:solidFill>
            </a:endParaRPr>
          </a:p>
        </p:txBody>
      </p:sp>
      <p:sp>
        <p:nvSpPr>
          <p:cNvPr id="14" name="Rounded Rectangular Callout 13"/>
          <p:cNvSpPr/>
          <p:nvPr/>
        </p:nvSpPr>
        <p:spPr>
          <a:xfrm>
            <a:off x="3873708" y="3906440"/>
            <a:ext cx="1790700" cy="583565"/>
          </a:xfrm>
          <a:prstGeom prst="wedgeRoundRectCallou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If statistical significance is found, text is black. If no statistical significance is found, text is light grey</a:t>
            </a:r>
            <a:endParaRPr lang="en-US" sz="800" dirty="0">
              <a:solidFill>
                <a:srgbClr val="FF0000"/>
              </a:solidFill>
            </a:endParaRPr>
          </a:p>
        </p:txBody>
      </p:sp>
      <p:sp>
        <p:nvSpPr>
          <p:cNvPr id="15" name="Rounded Rectangular Callout 14"/>
          <p:cNvSpPr/>
          <p:nvPr/>
        </p:nvSpPr>
        <p:spPr>
          <a:xfrm>
            <a:off x="6296025" y="2822376"/>
            <a:ext cx="1790700" cy="583565"/>
          </a:xfrm>
          <a:prstGeom prst="wedgeRoundRectCallout">
            <a:avLst>
              <a:gd name="adj1" fmla="val -17429"/>
              <a:gd name="adj2" fmla="val -99415"/>
              <a:gd name="adj3" fmla="val 16667"/>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rPr>
              <a:t>Filters allow you to sort rows. You’ll also want to use the Custom Sort feature</a:t>
            </a:r>
            <a:endParaRPr lang="en-US" sz="800" dirty="0">
              <a:solidFill>
                <a:srgbClr val="FF0000"/>
              </a:solidFill>
            </a:endParaRPr>
          </a:p>
        </p:txBody>
      </p:sp>
    </p:spTree>
    <p:extLst>
      <p:ext uri="{BB962C8B-B14F-4D97-AF65-F5344CB8AC3E}">
        <p14:creationId xmlns:p14="http://schemas.microsoft.com/office/powerpoint/2010/main" val="2794623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most out of Total Tabs </a:t>
            </a:r>
            <a:r>
              <a:rPr lang="en-US" dirty="0" smtClean="0"/>
              <a:t>Plus</a:t>
            </a:r>
            <a:br>
              <a:rPr lang="en-US" dirty="0" smtClean="0"/>
            </a:br>
            <a:r>
              <a:rPr lang="en-US" i="1" dirty="0" smtClean="0"/>
              <a:t>Filtering</a:t>
            </a:r>
            <a:endParaRPr lang="en-US" dirty="0"/>
          </a:p>
        </p:txBody>
      </p:sp>
      <p:sp>
        <p:nvSpPr>
          <p:cNvPr id="3" name="Content Placeholder 2"/>
          <p:cNvSpPr>
            <a:spLocks noGrp="1"/>
          </p:cNvSpPr>
          <p:nvPr>
            <p:ph idx="1"/>
          </p:nvPr>
        </p:nvSpPr>
        <p:spPr/>
        <p:txBody>
          <a:bodyPr/>
          <a:lstStyle/>
          <a:p>
            <a:r>
              <a:rPr lang="en-US" dirty="0" smtClean="0"/>
              <a:t>Pick a group to analyze, collapse the others, and filter to Color </a:t>
            </a:r>
            <a:r>
              <a:rPr lang="en-US" dirty="0" smtClean="0">
                <a:sym typeface="Wingdings" panose="05000000000000000000" pitchFamily="2" charset="2"/>
              </a:rPr>
              <a:t> Automatic</a:t>
            </a:r>
          </a:p>
          <a:p>
            <a:r>
              <a:rPr lang="en-US" dirty="0" smtClean="0">
                <a:sym typeface="Wingdings" panose="05000000000000000000" pitchFamily="2" charset="2"/>
              </a:rPr>
              <a:t>See next slides</a:t>
            </a:r>
            <a:endParaRPr lang="en-US" dirty="0"/>
          </a:p>
        </p:txBody>
      </p:sp>
    </p:spTree>
    <p:extLst>
      <p:ext uri="{BB962C8B-B14F-4D97-AF65-F5344CB8AC3E}">
        <p14:creationId xmlns:p14="http://schemas.microsoft.com/office/powerpoint/2010/main" val="1493125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most out of Total Tabs Plus</a:t>
            </a:r>
            <a:br>
              <a:rPr lang="en-US" dirty="0"/>
            </a:br>
            <a:r>
              <a:rPr lang="en-US" i="1" dirty="0"/>
              <a:t>Filtering</a:t>
            </a:r>
            <a:endParaRPr lang="en-US" dirty="0"/>
          </a:p>
        </p:txBody>
      </p:sp>
      <p:sp>
        <p:nvSpPr>
          <p:cNvPr id="3" name="Content Placeholder 2"/>
          <p:cNvSpPr>
            <a:spLocks noGrp="1"/>
          </p:cNvSpPr>
          <p:nvPr>
            <p:ph idx="1"/>
          </p:nvPr>
        </p:nvSpPr>
        <p:spPr/>
        <p:txBody>
          <a:bodyPr/>
          <a:lstStyle/>
          <a:p>
            <a:r>
              <a:rPr lang="en-US" dirty="0" smtClean="0"/>
              <a:t>Collapse Columns by pressing the [-]</a:t>
            </a:r>
          </a:p>
          <a:p>
            <a:r>
              <a:rPr lang="en-US" dirty="0" smtClean="0"/>
              <a:t>You can expand them by the pressing [+] icon</a:t>
            </a:r>
            <a:endParaRPr lang="en-US" dirty="0"/>
          </a:p>
        </p:txBody>
      </p:sp>
      <p:pic>
        <p:nvPicPr>
          <p:cNvPr id="6" name="Picture 5"/>
          <p:cNvPicPr>
            <a:picLocks noChangeAspect="1"/>
          </p:cNvPicPr>
          <p:nvPr/>
        </p:nvPicPr>
        <p:blipFill>
          <a:blip r:embed="rId2"/>
          <a:stretch>
            <a:fillRect/>
          </a:stretch>
        </p:blipFill>
        <p:spPr>
          <a:xfrm>
            <a:off x="173672" y="3517072"/>
            <a:ext cx="11937065" cy="2355407"/>
          </a:xfrm>
          <a:prstGeom prst="rect">
            <a:avLst/>
          </a:prstGeom>
        </p:spPr>
      </p:pic>
      <p:cxnSp>
        <p:nvCxnSpPr>
          <p:cNvPr id="8" name="Straight Arrow Connector 7"/>
          <p:cNvCxnSpPr/>
          <p:nvPr/>
        </p:nvCxnSpPr>
        <p:spPr>
          <a:xfrm>
            <a:off x="7101840" y="2892425"/>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686800" y="2877310"/>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120437" y="2877310"/>
            <a:ext cx="683895" cy="683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794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DRviJqAvEeuS5YXORgL7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avm1rIKU2goiigxwX6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DRviJqAvEeuS5YXORgL7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avm1rIKU2goiigxwX6O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TotalTime>
  <Words>1003</Words>
  <Application>Microsoft Office PowerPoint</Application>
  <PresentationFormat>Widescreen</PresentationFormat>
  <Paragraphs>99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Segoe UI</vt:lpstr>
      <vt:lpstr>Wingdings</vt:lpstr>
      <vt:lpstr>Office Theme</vt:lpstr>
      <vt:lpstr>PowerPoint Presentation</vt:lpstr>
      <vt:lpstr>What is it, and what is its purpose?</vt:lpstr>
      <vt:lpstr>What does it do?</vt:lpstr>
      <vt:lpstr>What assumptions exist?</vt:lpstr>
      <vt:lpstr>How to use Total Tabs Plus</vt:lpstr>
      <vt:lpstr>How to use Total Tabs Plus</vt:lpstr>
      <vt:lpstr>An overview of Total Tabs Plus layout</vt:lpstr>
      <vt:lpstr>Getting the most out of Total Tabs Plus Filtering</vt:lpstr>
      <vt:lpstr>Getting the most out of Total Tabs Plus Filtering</vt:lpstr>
      <vt:lpstr>Getting the most out of Total Tabs Plus Filtering</vt:lpstr>
      <vt:lpstr>Getting the most out of Total Tabs Plus Filtering</vt:lpstr>
      <vt:lpstr>Getting the most out of Total Tabs Plus Filtering</vt:lpstr>
      <vt:lpstr>Getting the most out of Total Tabs Plus Filtering</vt:lpstr>
      <vt:lpstr>Getting the most out of Total Tabs Plus Custom Sorting</vt:lpstr>
      <vt:lpstr>Getting the most out of Total Tabs Plus Custom Sorting</vt:lpstr>
      <vt:lpstr>Getting the most out of Total Tabs Plus Custom Sorting</vt:lpstr>
      <vt:lpstr>Getting the most out of Total Tabs Plus Custom Sorting</vt:lpstr>
      <vt:lpstr>Getting the most out of Total Tabs Plus Custom Sorting</vt:lpstr>
      <vt:lpstr>Getting the most out of Total Tabs Plus Custom Sorting</vt:lpstr>
      <vt:lpstr>Getting the most out of Total Tabs Plus Custom Sorting</vt:lpstr>
      <vt:lpstr>Getting the most out of Total Tabs Plus Multi-Level Custom Sorting</vt:lpstr>
      <vt:lpstr>Getting the most out of Total Tabs Plus Multi-Level Custom Sorting</vt:lpstr>
      <vt:lpstr>Getting the most out of Total Tabs Plus Multi-Level Custom Sorting</vt:lpstr>
      <vt:lpstr>Getting the most out of Total Tabs Plus Multi-Level Custom Sorting</vt:lpstr>
      <vt:lpstr>Getting the most out of Total Tabs Plus Multi-Level Custom Sorting</vt:lpstr>
    </vt:vector>
  </TitlesOfParts>
  <Company>Lieberman Research Worldwide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lhobson@lrwonline.com</dc:creator>
  <cp:lastModifiedBy>jverseput@lrwonline.com</cp:lastModifiedBy>
  <cp:revision>125</cp:revision>
  <cp:lastPrinted>2016-04-18T23:30:40Z</cp:lastPrinted>
  <dcterms:created xsi:type="dcterms:W3CDTF">2016-04-15T20:23:32Z</dcterms:created>
  <dcterms:modified xsi:type="dcterms:W3CDTF">2016-12-28T00:16:29Z</dcterms:modified>
</cp:coreProperties>
</file>